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7" r:id="rId4"/>
  </p:sldMasterIdLst>
  <p:notesMasterIdLst>
    <p:notesMasterId r:id="rId14"/>
  </p:notesMasterIdLst>
  <p:handoutMasterIdLst>
    <p:handoutMasterId r:id="rId15"/>
  </p:handoutMasterIdLst>
  <p:sldIdLst>
    <p:sldId id="376" r:id="rId5"/>
    <p:sldId id="389" r:id="rId6"/>
    <p:sldId id="380" r:id="rId7"/>
    <p:sldId id="378" r:id="rId8"/>
    <p:sldId id="390" r:id="rId9"/>
    <p:sldId id="383" r:id="rId10"/>
    <p:sldId id="384" r:id="rId11"/>
    <p:sldId id="387" r:id="rId12"/>
    <p:sldId id="39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88" autoAdjust="0"/>
  </p:normalViewPr>
  <p:slideViewPr>
    <p:cSldViewPr snapToGrid="0" showGuides="1">
      <p:cViewPr>
        <p:scale>
          <a:sx n="68" d="100"/>
          <a:sy n="68" d="100"/>
        </p:scale>
        <p:origin x="81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70123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465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7004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8273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899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5290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2238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9742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6589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9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4500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4583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5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43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656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2933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99364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473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61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240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5502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9685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21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8646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2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9" r:id="rId21"/>
    <p:sldLayoutId id="2147483782" r:id="rId22"/>
    <p:sldLayoutId id="2147483783" r:id="rId23"/>
    <p:sldLayoutId id="2147483786" r:id="rId24"/>
    <p:sldLayoutId id="2147483756" r:id="rId25"/>
    <p:sldLayoutId id="2147483754" r:id="rId26"/>
    <p:sldLayoutId id="2147483755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ual.es/en/mind-the-gap-in-standardisation-of-cybersecurity-for-artificial-intelligence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587428" cy="2579052"/>
          </a:xfrm>
        </p:spPr>
        <p:txBody>
          <a:bodyPr>
            <a:normAutofit/>
          </a:bodyPr>
          <a:lstStyle/>
          <a:p>
            <a:r>
              <a:rPr lang="en-US" sz="5400" dirty="0"/>
              <a:t>Phishing Awareness Training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Presentation by: </a:t>
            </a:r>
          </a:p>
          <a:p>
            <a:pPr algn="r"/>
            <a:r>
              <a:rPr lang="en-US" dirty="0"/>
              <a:t>Aditya </a:t>
            </a:r>
            <a:r>
              <a:rPr lang="en-US" dirty="0" err="1"/>
              <a:t>yewatikar</a:t>
            </a:r>
            <a:endParaRPr lang="en-US" dirty="0"/>
          </a:p>
        </p:txBody>
      </p:sp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29" r="21629"/>
          <a:stretch/>
        </p:blipFill>
        <p:spPr>
          <a:xfrm>
            <a:off x="0" y="-14593"/>
            <a:ext cx="5840730" cy="6862275"/>
          </a:xfr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152" y="3416544"/>
            <a:ext cx="4587428" cy="1008926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latin typeface="Agency FB" panose="020B0503020202020204" pitchFamily="34" charset="0"/>
              </a:rPr>
              <a:t>Learn how to recognize and avoid phishing attacks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/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What is Phishing 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0821" y="1731431"/>
            <a:ext cx="5885179" cy="39798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cap="none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n-US" sz="1800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Phishing is a cyber-attack where criminals disguise themselves as legitimate sources to steal sensitive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cap="none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Purpose </a:t>
            </a:r>
            <a:r>
              <a:rPr lang="en-US" sz="1800" b="1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attackers trick victims into revealing passwords, credit card details, or downloading malware</a:t>
            </a:r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Common targets</a:t>
            </a:r>
            <a:r>
              <a:rPr lang="en-US" sz="1600" b="1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individuals, employees, organizations, and even government institutions.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600" b="1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email pretending to be from a bank asking you to "verify your account."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880F1A-5BCC-F84F-3EED-7FA660DEB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9475A-A652-4BB2-F82D-18D978C39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5FE4BA-08C1-FBA0-844E-67EA006290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82" y="478406"/>
            <a:ext cx="6732237" cy="584866"/>
          </a:xfrm>
        </p:spPr>
        <p:txBody>
          <a:bodyPr>
            <a:normAutofit/>
          </a:bodyPr>
          <a:lstStyle/>
          <a:p>
            <a:r>
              <a:rPr lang="en-US" sz="3200" dirty="0"/>
              <a:t>Common Types of Phishing Attacks</a:t>
            </a:r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D97338-C98D-C1B3-7D20-05EE4093566A}"/>
              </a:ext>
            </a:extLst>
          </p:cNvPr>
          <p:cNvSpPr txBox="1"/>
          <p:nvPr/>
        </p:nvSpPr>
        <p:spPr>
          <a:xfrm>
            <a:off x="234574" y="1233426"/>
            <a:ext cx="609350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Email Phishing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emails from banks, social media, or companies asking for personal data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Spear Phishing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attacks on specific individuals (e.g., an email pretending to be from your boss).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cap="none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Smishing (SMS Phishing):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Fraudulent text messages with fake links or urgent warnings.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cap="none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Vishing (Voice Phishing):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Scammers calling, pretending to be from customer service or law enforcement.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Website Phishing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Fake websites designed to steal login credentials (e.g., a PayPal login page that isn’t real).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Clone Phishing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hacker copies a real email but replaces links with malicious ones</a:t>
            </a:r>
            <a:endParaRPr lang="en-US" sz="1600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374757"/>
            <a:ext cx="4786877" cy="1518315"/>
          </a:xfrm>
        </p:spPr>
        <p:txBody>
          <a:bodyPr/>
          <a:lstStyle/>
          <a:p>
            <a:r>
              <a:rPr lang="en-US" dirty="0"/>
              <a:t>How to Recognize a Phishing Email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8812" y="2106116"/>
            <a:ext cx="5603476" cy="43771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Suspicious sender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check the email address closely (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, "Support@paypa1.Com" instead of "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support@paypal.Com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").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Urgency or threats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phrases like "act now! Your account is compromised!"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Spelling and grammar errors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legitimate companies rarely send poorly written emails.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Fake links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hover over links before clicking; see where they actually lead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Unexpected attachments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PDF, ZIP, or word files could contain malware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Unusual requests </a:t>
            </a: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asking for login credentials, payment details, or gift card purchases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8790D-646D-D4E5-C72B-323CC547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9A0BD1-A161-792C-9F86-20A629EC5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1275" y="554635"/>
            <a:ext cx="4786877" cy="1094716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Protect Yourself from Phishing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44E6C06-15A8-B07F-98A8-F3052F0535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629" r="21629"/>
          <a:stretch/>
        </p:blipFill>
        <p:spPr>
          <a:xfrm>
            <a:off x="15305" y="-1117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3FEE6C-9364-5BC2-C241-314DAAFD3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8811" y="2098623"/>
            <a:ext cx="5738389" cy="4422098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Verify the sender</a:t>
            </a:r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before clicking on links or downloading files. </a:t>
            </a:r>
          </a:p>
          <a:p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multi-factor authentication (MFA)</a:t>
            </a:r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for an extra layer of security</a:t>
            </a:r>
            <a:r>
              <a:rPr lang="en-US" dirty="0"/>
              <a:t>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 not share sensitive information</a:t>
            </a:r>
            <a:r>
              <a:rPr lang="en-US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via email or phone calls.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 security software</a:t>
            </a:r>
            <a:r>
              <a:rPr lang="en-US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and keep it updated.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Check website </a:t>
            </a:r>
            <a:r>
              <a:rPr lang="en-US" b="1" cap="none" dirty="0" err="1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carefully</a:t>
            </a:r>
            <a:r>
              <a:rPr lang="en-US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– secure sites start with "https://" and have a padlock icon.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 cautious with pop-ups</a:t>
            </a:r>
            <a:r>
              <a:rPr lang="en-US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– do not enter login details in pop-up windows.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Train employees and individuals</a:t>
            </a:r>
            <a:r>
              <a:rPr lang="en-US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regularly on phishing risks.</a:t>
            </a:r>
          </a:p>
          <a:p>
            <a:r>
              <a:rPr lang="en-US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Enable spam filters</a:t>
            </a: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to block suspicious emails.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AC69FC-895E-E1EC-D308-1E445A86E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AFD8AE-959C-54F5-F18B-64DFE740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967D2-C31B-52AD-F02A-D2B4A66A7BD3}"/>
              </a:ext>
            </a:extLst>
          </p:cNvPr>
          <p:cNvSpPr txBox="1"/>
          <p:nvPr/>
        </p:nvSpPr>
        <p:spPr>
          <a:xfrm>
            <a:off x="0" y="6860040"/>
            <a:ext cx="5840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cde.ual.es/en/mind-the-gap-in-standardisation-of-cybersecurity-for-artificial-intelligen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52654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151" y="732010"/>
            <a:ext cx="6923612" cy="9494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to Do </a:t>
            </a:r>
            <a:r>
              <a:rPr lang="en-US" dirty="0"/>
              <a:t>if You Fall for a Phishing Scam?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7151" y="3039763"/>
            <a:ext cx="5797550" cy="2136760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Change passwords immediately 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– use strong, unique passwords. </a:t>
            </a:r>
            <a:r>
              <a:rPr lang="en-US" sz="1600" dirty="0"/>
              <a:t>.</a:t>
            </a:r>
          </a:p>
          <a:p>
            <a:r>
              <a:rPr lang="en-US" sz="1600" b="1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Report the incident</a:t>
            </a:r>
            <a:r>
              <a:rPr lang="en-US" sz="1600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to your IT department, manager, or 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b="1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Monitor your accounts</a:t>
            </a:r>
            <a:r>
              <a:rPr lang="en-US" sz="1600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for suspicious transactions</a:t>
            </a:r>
            <a:r>
              <a:rPr lang="en-US" sz="1600" dirty="0"/>
              <a:t>.</a:t>
            </a:r>
          </a:p>
          <a:p>
            <a:r>
              <a:rPr lang="en-US" sz="1600" b="1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Scan your device</a:t>
            </a:r>
            <a:r>
              <a:rPr lang="en-US" sz="1600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for malware using antivirus software</a:t>
            </a:r>
            <a:r>
              <a:rPr lang="en-US" sz="1600" dirty="0"/>
              <a:t>.</a:t>
            </a:r>
          </a:p>
          <a:p>
            <a:r>
              <a:rPr lang="en-US" sz="1600" b="1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Warn others</a:t>
            </a:r>
            <a:r>
              <a:rPr lang="en-US" sz="1600" cap="none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in your organization to prevent further attacks.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688" y="672077"/>
            <a:ext cx="4786877" cy="98322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Real-Life</a:t>
            </a:r>
            <a:r>
              <a:rPr lang="en-IN" dirty="0"/>
              <a:t> Phishing Examples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0285" t="1955" r="16767" b="-1955"/>
          <a:stretch/>
        </p:blipFill>
        <p:spPr>
          <a:xfrm>
            <a:off x="0" y="-2235"/>
            <a:ext cx="5840730" cy="68622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C1B1B9-02C9-EF1E-AFBE-E40015F08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7688" y="2077333"/>
            <a:ext cx="5308786" cy="388268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Example 1:</a:t>
            </a:r>
            <a:r>
              <a:rPr lang="en-US" sz="1600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amazon email asking to update payment details.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Example 2:</a:t>
            </a:r>
            <a:r>
              <a:rPr lang="en-US" sz="1600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phishing text from "</a:t>
            </a:r>
            <a:r>
              <a:rPr lang="en-US" sz="16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stating your account is locked.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Example 3:</a:t>
            </a:r>
            <a:r>
              <a:rPr lang="en-US" sz="1600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call from "</a:t>
            </a:r>
            <a:r>
              <a:rPr lang="en-US" sz="1600" cap="non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support" claiming your computer has a virus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b="1" cap="none" dirty="0">
                <a:solidFill>
                  <a:schemeClr val="tx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Breakdown of a phishing email</a:t>
            </a:r>
            <a:r>
              <a:rPr lang="en-US" sz="1600" b="1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highlight sender, links, and urgency tactics used</a:t>
            </a: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00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8587" y="787791"/>
            <a:ext cx="2888773" cy="988559"/>
          </a:xfrm>
        </p:spPr>
        <p:txBody>
          <a:bodyPr>
            <a:normAutofit/>
          </a:bodyPr>
          <a:lstStyle/>
          <a:p>
            <a:r>
              <a:rPr lang="en-IN" sz="3200" dirty="0"/>
              <a:t>Conclusion &amp; </a:t>
            </a:r>
            <a:br>
              <a:rPr lang="en-IN" sz="3200" dirty="0"/>
            </a:br>
            <a:r>
              <a:rPr lang="en-IN" sz="3200" dirty="0">
                <a:solidFill>
                  <a:schemeClr val="bg1"/>
                </a:solidFill>
              </a:rPr>
              <a:t>Final Tips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83099" y="1776350"/>
            <a:ext cx="5749688" cy="3069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cap="none" dirty="0">
                <a:latin typeface="Arial" panose="020B0604020202020204" pitchFamily="34" charset="0"/>
                <a:cs typeface="Arial" panose="020B0604020202020204" pitchFamily="34" charset="0"/>
              </a:rPr>
              <a:t>Think before you click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Verify emails and links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before taking any action.</a:t>
            </a:r>
            <a:endParaRPr lang="en-IN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Stay updated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on phishing tactics.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Report phishing attempts to IT/Security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none" dirty="0">
                <a:latin typeface="Arial" panose="020B0604020202020204" pitchFamily="34" charset="0"/>
                <a:cs typeface="Arial" panose="020B0604020202020204" pitchFamily="34" charset="0"/>
              </a:rPr>
              <a:t>If in doubt, contact the company directly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through official channels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0865-753A-D83E-E8CA-B78F7CE06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573" y="1303954"/>
            <a:ext cx="4786877" cy="1518315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>
                <a:solidFill>
                  <a:schemeClr val="bg1"/>
                </a:solidFill>
              </a:rPr>
              <a:t>You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6BAB52-A909-34F8-6B99-E2EBF9F7EB0D}"/>
              </a:ext>
            </a:extLst>
          </p:cNvPr>
          <p:cNvSpPr txBox="1">
            <a:spLocks/>
          </p:cNvSpPr>
          <p:nvPr/>
        </p:nvSpPr>
        <p:spPr>
          <a:xfrm>
            <a:off x="1047827" y="2822269"/>
            <a:ext cx="4786877" cy="606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10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 Stay </a:t>
            </a:r>
            <a:r>
              <a:rPr lang="en-US" sz="2800" dirty="0">
                <a:solidFill>
                  <a:schemeClr val="bg1"/>
                </a:solidFill>
              </a:rPr>
              <a:t>Safe ,</a:t>
            </a:r>
            <a:r>
              <a:rPr lang="en-US" sz="2800" dirty="0"/>
              <a:t> Stay </a:t>
            </a:r>
            <a:r>
              <a:rPr lang="en-US" sz="2800" dirty="0">
                <a:solidFill>
                  <a:schemeClr val="bg1"/>
                </a:solidFill>
              </a:rPr>
              <a:t>Smart ! "  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12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106</TotalTime>
  <Words>608</Words>
  <Application>Microsoft Office PowerPoint</Application>
  <PresentationFormat>Widescreen</PresentationFormat>
  <Paragraphs>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Agency FB</vt:lpstr>
      <vt:lpstr>Arial</vt:lpstr>
      <vt:lpstr>Calibri</vt:lpstr>
      <vt:lpstr>Courier New</vt:lpstr>
      <vt:lpstr>Impact</vt:lpstr>
      <vt:lpstr>Wingdings</vt:lpstr>
      <vt:lpstr>Main Event</vt:lpstr>
      <vt:lpstr>Phishing Awareness Training</vt:lpstr>
      <vt:lpstr> What is Phishing !</vt:lpstr>
      <vt:lpstr>Common Types of Phishing Attacks</vt:lpstr>
      <vt:lpstr>How to Recognize a Phishing Email</vt:lpstr>
      <vt:lpstr>How to Protect Yourself from Phishing</vt:lpstr>
      <vt:lpstr>What to Do if You Fall for a Phishing Scam?</vt:lpstr>
      <vt:lpstr>Real-Life Phishing Examples</vt:lpstr>
      <vt:lpstr>Conclusion &amp;  Final Tips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adityayewatikar@gmail.com</dc:creator>
  <cp:lastModifiedBy>adityayewatikar@gmail.com</cp:lastModifiedBy>
  <cp:revision>2</cp:revision>
  <dcterms:created xsi:type="dcterms:W3CDTF">2025-02-28T10:42:31Z</dcterms:created>
  <dcterms:modified xsi:type="dcterms:W3CDTF">2025-02-28T21:00:53Z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